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1" r:id="rId4"/>
    <p:sldId id="262" r:id="rId5"/>
    <p:sldId id="260" r:id="rId6"/>
    <p:sldId id="258" r:id="rId7"/>
    <p:sldId id="25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1E391D-2C58-47BB-AEE6-5C1ADC3406F2}" v="9" dt="2023-04-05T12:09:28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Bajec" userId="a0b3212d-dd66-4ab7-b146-a014be830545" providerId="ADAL" clId="{D31E391D-2C58-47BB-AEE6-5C1ADC3406F2}"/>
    <pc:docChg chg="undo custSel modSld">
      <pc:chgData name="Petra Bajec" userId="a0b3212d-dd66-4ab7-b146-a014be830545" providerId="ADAL" clId="{D31E391D-2C58-47BB-AEE6-5C1ADC3406F2}" dt="2023-04-05T12:15:28.732" v="346" actId="1076"/>
      <pc:docMkLst>
        <pc:docMk/>
      </pc:docMkLst>
      <pc:sldChg chg="addSp delSp modSp mod">
        <pc:chgData name="Petra Bajec" userId="a0b3212d-dd66-4ab7-b146-a014be830545" providerId="ADAL" clId="{D31E391D-2C58-47BB-AEE6-5C1ADC3406F2}" dt="2023-04-05T12:05:50.178" v="30" actId="1076"/>
        <pc:sldMkLst>
          <pc:docMk/>
          <pc:sldMk cId="529278955" sldId="256"/>
        </pc:sldMkLst>
        <pc:picChg chg="add mod">
          <ac:chgData name="Petra Bajec" userId="a0b3212d-dd66-4ab7-b146-a014be830545" providerId="ADAL" clId="{D31E391D-2C58-47BB-AEE6-5C1ADC3406F2}" dt="2023-04-05T12:05:50.178" v="30" actId="1076"/>
          <ac:picMkLst>
            <pc:docMk/>
            <pc:sldMk cId="529278955" sldId="256"/>
            <ac:picMk id="3" creationId="{BA011296-2C4E-7250-A02A-536B01445A7B}"/>
          </ac:picMkLst>
        </pc:picChg>
        <pc:picChg chg="del">
          <ac:chgData name="Petra Bajec" userId="a0b3212d-dd66-4ab7-b146-a014be830545" providerId="ADAL" clId="{D31E391D-2C58-47BB-AEE6-5C1ADC3406F2}" dt="2023-04-05T12:05:42.845" v="28" actId="478"/>
          <ac:picMkLst>
            <pc:docMk/>
            <pc:sldMk cId="529278955" sldId="256"/>
            <ac:picMk id="6" creationId="{3EE00CED-19F8-4167-8171-D26016DF49E9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5:02.424" v="343" actId="1076"/>
        <pc:sldMkLst>
          <pc:docMk/>
          <pc:sldMk cId="1948339248" sldId="257"/>
        </pc:sldMkLst>
        <pc:spChg chg="mod">
          <ac:chgData name="Petra Bajec" userId="a0b3212d-dd66-4ab7-b146-a014be830545" providerId="ADAL" clId="{D31E391D-2C58-47BB-AEE6-5C1ADC3406F2}" dt="2023-04-05T12:06:21.600" v="42" actId="20577"/>
          <ac:spMkLst>
            <pc:docMk/>
            <pc:sldMk cId="1948339248" sldId="257"/>
            <ac:spMk id="3" creationId="{BCF28E1F-DD58-499E-A622-144CDC455934}"/>
          </ac:spMkLst>
        </pc:spChg>
        <pc:picChg chg="add mod">
          <ac:chgData name="Petra Bajec" userId="a0b3212d-dd66-4ab7-b146-a014be830545" providerId="ADAL" clId="{D31E391D-2C58-47BB-AEE6-5C1ADC3406F2}" dt="2023-04-05T12:04:45.187" v="6" actId="1076"/>
          <ac:picMkLst>
            <pc:docMk/>
            <pc:sldMk cId="1948339248" sldId="257"/>
            <ac:picMk id="5" creationId="{EE97F548-319D-31E6-17D1-771CF0300F21}"/>
          </ac:picMkLst>
        </pc:picChg>
        <pc:picChg chg="del">
          <ac:chgData name="Petra Bajec" userId="a0b3212d-dd66-4ab7-b146-a014be830545" providerId="ADAL" clId="{D31E391D-2C58-47BB-AEE6-5C1ADC3406F2}" dt="2023-04-05T12:04:02.335" v="0" actId="478"/>
          <ac:picMkLst>
            <pc:docMk/>
            <pc:sldMk cId="1948339248" sldId="257"/>
            <ac:picMk id="6" creationId="{3EE00CED-19F8-4167-8171-D26016DF49E9}"/>
          </ac:picMkLst>
        </pc:picChg>
        <pc:picChg chg="mod">
          <ac:chgData name="Petra Bajec" userId="a0b3212d-dd66-4ab7-b146-a014be830545" providerId="ADAL" clId="{D31E391D-2C58-47BB-AEE6-5C1ADC3406F2}" dt="2023-04-05T12:15:02.424" v="343" actId="1076"/>
          <ac:picMkLst>
            <pc:docMk/>
            <pc:sldMk cId="1948339248" sldId="257"/>
            <ac:picMk id="10" creationId="{CC4C5EE2-C01B-4787-A95C-F895A286BBFC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5:28.732" v="346" actId="1076"/>
        <pc:sldMkLst>
          <pc:docMk/>
          <pc:sldMk cId="2578789596" sldId="258"/>
        </pc:sldMkLst>
        <pc:spChg chg="mod">
          <ac:chgData name="Petra Bajec" userId="a0b3212d-dd66-4ab7-b146-a014be830545" providerId="ADAL" clId="{D31E391D-2C58-47BB-AEE6-5C1ADC3406F2}" dt="2023-04-05T12:13:15.034" v="323" actId="6549"/>
          <ac:spMkLst>
            <pc:docMk/>
            <pc:sldMk cId="2578789596" sldId="258"/>
            <ac:spMk id="3" creationId="{BCF28E1F-DD58-499E-A622-144CDC455934}"/>
          </ac:spMkLst>
        </pc:spChg>
        <pc:picChg chg="add mod">
          <ac:chgData name="Petra Bajec" userId="a0b3212d-dd66-4ab7-b146-a014be830545" providerId="ADAL" clId="{D31E391D-2C58-47BB-AEE6-5C1ADC3406F2}" dt="2023-04-05T12:15:28.732" v="346" actId="1076"/>
          <ac:picMkLst>
            <pc:docMk/>
            <pc:sldMk cId="2578789596" sldId="258"/>
            <ac:picMk id="2" creationId="{487C3751-61CC-65EA-7C03-486E0F803E9C}"/>
          </ac:picMkLst>
        </pc:picChg>
        <pc:picChg chg="del">
          <ac:chgData name="Petra Bajec" userId="a0b3212d-dd66-4ab7-b146-a014be830545" providerId="ADAL" clId="{D31E391D-2C58-47BB-AEE6-5C1ADC3406F2}" dt="2023-04-05T12:05:21.877" v="19" actId="478"/>
          <ac:picMkLst>
            <pc:docMk/>
            <pc:sldMk cId="2578789596" sldId="258"/>
            <ac:picMk id="6" creationId="{3EE00CED-19F8-4167-8171-D26016DF49E9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05:40.450" v="27" actId="1076"/>
        <pc:sldMkLst>
          <pc:docMk/>
          <pc:sldMk cId="2249683747" sldId="259"/>
        </pc:sldMkLst>
        <pc:picChg chg="add mod">
          <ac:chgData name="Petra Bajec" userId="a0b3212d-dd66-4ab7-b146-a014be830545" providerId="ADAL" clId="{D31E391D-2C58-47BB-AEE6-5C1ADC3406F2}" dt="2023-04-05T12:05:40.450" v="27" actId="1076"/>
          <ac:picMkLst>
            <pc:docMk/>
            <pc:sldMk cId="2249683747" sldId="259"/>
            <ac:picMk id="3" creationId="{3A1C7A6F-DF87-BE67-4E90-425D8B8B5AFE}"/>
          </ac:picMkLst>
        </pc:picChg>
        <pc:picChg chg="del">
          <ac:chgData name="Petra Bajec" userId="a0b3212d-dd66-4ab7-b146-a014be830545" providerId="ADAL" clId="{D31E391D-2C58-47BB-AEE6-5C1ADC3406F2}" dt="2023-04-05T12:05:32.277" v="22" actId="478"/>
          <ac:picMkLst>
            <pc:docMk/>
            <pc:sldMk cId="2249683747" sldId="259"/>
            <ac:picMk id="6" creationId="{3EE00CED-19F8-4167-8171-D26016DF49E9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4:19.292" v="336" actId="14100"/>
        <pc:sldMkLst>
          <pc:docMk/>
          <pc:sldMk cId="3733176488" sldId="260"/>
        </pc:sldMkLst>
        <pc:spChg chg="mod">
          <ac:chgData name="Petra Bajec" userId="a0b3212d-dd66-4ab7-b146-a014be830545" providerId="ADAL" clId="{D31E391D-2C58-47BB-AEE6-5C1ADC3406F2}" dt="2023-04-05T12:13:59.398" v="334" actId="6549"/>
          <ac:spMkLst>
            <pc:docMk/>
            <pc:sldMk cId="3733176488" sldId="260"/>
            <ac:spMk id="3" creationId="{BCF28E1F-DD58-499E-A622-144CDC455934}"/>
          </ac:spMkLst>
        </pc:spChg>
        <pc:picChg chg="add mod">
          <ac:chgData name="Petra Bajec" userId="a0b3212d-dd66-4ab7-b146-a014be830545" providerId="ADAL" clId="{D31E391D-2C58-47BB-AEE6-5C1ADC3406F2}" dt="2023-04-05T12:14:19.292" v="336" actId="14100"/>
          <ac:picMkLst>
            <pc:docMk/>
            <pc:sldMk cId="3733176488" sldId="260"/>
            <ac:picMk id="2" creationId="{94529D02-ED92-B343-62D0-9E676B882FC8}"/>
          </ac:picMkLst>
        </pc:picChg>
        <pc:picChg chg="del mod">
          <ac:chgData name="Petra Bajec" userId="a0b3212d-dd66-4ab7-b146-a014be830545" providerId="ADAL" clId="{D31E391D-2C58-47BB-AEE6-5C1ADC3406F2}" dt="2023-04-05T12:05:14.761" v="16" actId="478"/>
          <ac:picMkLst>
            <pc:docMk/>
            <pc:sldMk cId="3733176488" sldId="260"/>
            <ac:picMk id="6" creationId="{3EE00CED-19F8-4167-8171-D26016DF49E9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4:46.332" v="341" actId="1076"/>
        <pc:sldMkLst>
          <pc:docMk/>
          <pc:sldMk cId="1196448598" sldId="261"/>
        </pc:sldMkLst>
        <pc:graphicFrameChg chg="modGraphic">
          <ac:chgData name="Petra Bajec" userId="a0b3212d-dd66-4ab7-b146-a014be830545" providerId="ADAL" clId="{D31E391D-2C58-47BB-AEE6-5C1ADC3406F2}" dt="2023-04-05T12:13:35.118" v="329" actId="20577"/>
          <ac:graphicFrameMkLst>
            <pc:docMk/>
            <pc:sldMk cId="1196448598" sldId="261"/>
            <ac:graphicFrameMk id="2" creationId="{F7C0CD82-B4AA-439A-9F77-4A2942C2125F}"/>
          </ac:graphicFrameMkLst>
        </pc:graphicFrameChg>
        <pc:picChg chg="add mod">
          <ac:chgData name="Petra Bajec" userId="a0b3212d-dd66-4ab7-b146-a014be830545" providerId="ADAL" clId="{D31E391D-2C58-47BB-AEE6-5C1ADC3406F2}" dt="2023-04-05T12:14:46.332" v="341" actId="1076"/>
          <ac:picMkLst>
            <pc:docMk/>
            <pc:sldMk cId="1196448598" sldId="261"/>
            <ac:picMk id="4" creationId="{7ABB2E5E-FC00-A72B-1F0E-65E774DDBAC7}"/>
          </ac:picMkLst>
        </pc:picChg>
        <pc:picChg chg="del">
          <ac:chgData name="Petra Bajec" userId="a0b3212d-dd66-4ab7-b146-a014be830545" providerId="ADAL" clId="{D31E391D-2C58-47BB-AEE6-5C1ADC3406F2}" dt="2023-04-05T12:05:02.161" v="10" actId="478"/>
          <ac:picMkLst>
            <pc:docMk/>
            <pc:sldMk cId="1196448598" sldId="261"/>
            <ac:picMk id="6" creationId="{3EE00CED-19F8-4167-8171-D26016DF49E9}"/>
          </ac:picMkLst>
        </pc:picChg>
        <pc:picChg chg="mod">
          <ac:chgData name="Petra Bajec" userId="a0b3212d-dd66-4ab7-b146-a014be830545" providerId="ADAL" clId="{D31E391D-2C58-47BB-AEE6-5C1ADC3406F2}" dt="2023-04-05T12:14:39.520" v="339" actId="1076"/>
          <ac:picMkLst>
            <pc:docMk/>
            <pc:sldMk cId="1196448598" sldId="261"/>
            <ac:picMk id="10" creationId="{CC4C5EE2-C01B-4787-A95C-F895A286BBFC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4:35.656" v="338" actId="1076"/>
        <pc:sldMkLst>
          <pc:docMk/>
          <pc:sldMk cId="2893093260" sldId="262"/>
        </pc:sldMkLst>
        <pc:graphicFrameChg chg="modGraphic">
          <ac:chgData name="Petra Bajec" userId="a0b3212d-dd66-4ab7-b146-a014be830545" providerId="ADAL" clId="{D31E391D-2C58-47BB-AEE6-5C1ADC3406F2}" dt="2023-04-05T12:13:46.018" v="333" actId="20577"/>
          <ac:graphicFrameMkLst>
            <pc:docMk/>
            <pc:sldMk cId="2893093260" sldId="262"/>
            <ac:graphicFrameMk id="2" creationId="{F7C0CD82-B4AA-439A-9F77-4A2942C2125F}"/>
          </ac:graphicFrameMkLst>
        </pc:graphicFrameChg>
        <pc:picChg chg="add mod">
          <ac:chgData name="Petra Bajec" userId="a0b3212d-dd66-4ab7-b146-a014be830545" providerId="ADAL" clId="{D31E391D-2C58-47BB-AEE6-5C1ADC3406F2}" dt="2023-04-05T12:14:30.092" v="337" actId="14100"/>
          <ac:picMkLst>
            <pc:docMk/>
            <pc:sldMk cId="2893093260" sldId="262"/>
            <ac:picMk id="4" creationId="{7EF5BE69-8B51-4751-DBDC-0E7E3F6B020D}"/>
          </ac:picMkLst>
        </pc:picChg>
        <pc:picChg chg="del">
          <ac:chgData name="Petra Bajec" userId="a0b3212d-dd66-4ab7-b146-a014be830545" providerId="ADAL" clId="{D31E391D-2C58-47BB-AEE6-5C1ADC3406F2}" dt="2023-04-05T12:05:06.704" v="12" actId="478"/>
          <ac:picMkLst>
            <pc:docMk/>
            <pc:sldMk cId="2893093260" sldId="262"/>
            <ac:picMk id="6" creationId="{3EE00CED-19F8-4167-8171-D26016DF49E9}"/>
          </ac:picMkLst>
        </pc:picChg>
        <pc:picChg chg="mod">
          <ac:chgData name="Petra Bajec" userId="a0b3212d-dd66-4ab7-b146-a014be830545" providerId="ADAL" clId="{D31E391D-2C58-47BB-AEE6-5C1ADC3406F2}" dt="2023-04-05T12:14:35.656" v="338" actId="1076"/>
          <ac:picMkLst>
            <pc:docMk/>
            <pc:sldMk cId="2893093260" sldId="262"/>
            <ac:picMk id="10" creationId="{CC4C5EE2-C01B-4787-A95C-F895A286BBFC}"/>
          </ac:picMkLst>
        </pc:picChg>
      </pc:sldChg>
      <pc:sldChg chg="addSp delSp modSp mod">
        <pc:chgData name="Petra Bajec" userId="a0b3212d-dd66-4ab7-b146-a014be830545" providerId="ADAL" clId="{D31E391D-2C58-47BB-AEE6-5C1ADC3406F2}" dt="2023-04-05T12:15:06.173" v="344" actId="1076"/>
        <pc:sldMkLst>
          <pc:docMk/>
          <pc:sldMk cId="4036234948" sldId="263"/>
        </pc:sldMkLst>
        <pc:picChg chg="add mod">
          <ac:chgData name="Petra Bajec" userId="a0b3212d-dd66-4ab7-b146-a014be830545" providerId="ADAL" clId="{D31E391D-2C58-47BB-AEE6-5C1ADC3406F2}" dt="2023-04-05T12:15:06.173" v="344" actId="1076"/>
          <ac:picMkLst>
            <pc:docMk/>
            <pc:sldMk cId="4036234948" sldId="263"/>
            <ac:picMk id="2" creationId="{88456732-6939-4ED8-5A6A-0FC0DEB66A25}"/>
          </ac:picMkLst>
        </pc:picChg>
        <pc:picChg chg="del">
          <ac:chgData name="Petra Bajec" userId="a0b3212d-dd66-4ab7-b146-a014be830545" providerId="ADAL" clId="{D31E391D-2C58-47BB-AEE6-5C1ADC3406F2}" dt="2023-04-05T12:04:48.505" v="7" actId="478"/>
          <ac:picMkLst>
            <pc:docMk/>
            <pc:sldMk cId="4036234948" sldId="263"/>
            <ac:picMk id="6" creationId="{3EE00CED-19F8-4167-8171-D26016DF49E9}"/>
          </ac:picMkLst>
        </pc:picChg>
        <pc:picChg chg="mod">
          <ac:chgData name="Petra Bajec" userId="a0b3212d-dd66-4ab7-b146-a014be830545" providerId="ADAL" clId="{D31E391D-2C58-47BB-AEE6-5C1ADC3406F2}" dt="2023-04-05T12:14:51.764" v="342" actId="1076"/>
          <ac:picMkLst>
            <pc:docMk/>
            <pc:sldMk cId="4036234948" sldId="263"/>
            <ac:picMk id="10" creationId="{CC4C5EE2-C01B-4787-A95C-F895A286BB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0F816-F4B2-4A2F-B543-1FD112E6C53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7388-A24D-4815-8335-8688E63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0ADF-74BB-41F1-B67A-A97023565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77398-C900-44D8-B31E-E1539CEAA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78671-4D1E-4B73-8E0F-22658010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54A0F-AC06-4F5F-9515-E7E1051D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D71BF-7DD9-4C40-B018-0ED10EFE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9E79-3B2B-4C47-A243-BE3A060E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56C69-D25F-4622-84BC-A913C796E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D81F6-65DB-42CD-AEE9-12AAD78D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CF9C-5555-4405-8C42-F65C6685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763B-C1AE-4D0E-9087-71F222A8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F039E8-3734-46D6-A304-DD6072688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E92D4-DD2B-4AD0-82B3-B6DE3A6C7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C2B21-B641-464C-9C46-176368C3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2171-1654-4885-83E8-084B36AA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6161A-C7FF-4412-BE85-1E83B1AB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31C3-1B2E-4184-86C8-C6BB244B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D958-BE01-4A3C-BFEE-D019958D2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8080C-AD63-4716-9748-1914992C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6D66F-B987-4EF5-AA86-38B4040F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94D8-95E8-4FC3-A02E-B6ADB10B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85288-E4E5-4E6D-A997-5D370A42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1468B-B40E-428E-ACF4-8E93F5047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444F-57BD-424D-967F-CEF4CD86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4D83C-6A82-42EC-918C-AAF8087C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4893-19C6-4E75-AF3B-93D73BD6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3220-99D9-4097-BB47-3FE1DE77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1C36-142F-46CA-BD2D-B4BDD36F8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76F90-923E-4148-812C-E080E4CA2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3DCD4-09FA-42C4-BD46-1A0AC832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75A6E-11A5-4512-A082-FF90C1B1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DFB47-A1B3-45E5-83BD-35763D5A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C266-7B1C-46FD-B6B8-6EE6C3FF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AE154-E4F4-45A8-800D-4FED69FD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A0338-C343-49F2-A3E5-E5FD4411C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5B170-C70F-40FA-805E-97C79684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F15C1-E235-44D1-9AFB-14C7003FB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867DD-A084-4D1D-9AA2-D2D030D9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4F5C2-3D33-4A64-89C7-C63ECBD2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5CFCD-CC95-45FB-A825-BC3840A0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F28D-7E43-4F2C-BD1F-CFB7EB93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43D98-4796-427E-8029-3AB868D50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0FEDD-9102-4A01-AB6C-983A2224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BC61D-62B1-4E32-A6AE-A07B2B10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B4BC5-2A8B-4299-BCCF-321ED01F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AFB7F-EF00-403F-8283-564CB089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C7895-5C73-46A6-8F7A-72F268AC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470C-DE04-4276-A2DA-66340C12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086D-76DC-4F97-91C8-C4D79E067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BE4A5-1FA2-480F-A2E3-894BB6C27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E52B7-3685-4AC7-8CDC-E3B538DE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8F4FF-8715-4FB5-BEC6-4CF6C0C8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2A524-317B-44DF-9533-C7829026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058E-6478-4447-96B7-1664E026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AD588-2664-4AA9-92A2-975985648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085E1-631D-4046-9577-4E365EF64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23D43-4C79-4AB7-9088-6B3A720D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B122C-0745-440F-8E07-66589D6E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D392C-43C6-440A-8779-770A4990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DE7FF-ECB0-433A-9123-CDEA714D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90E28-AB17-41E8-84C8-B44CD3094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4AA1-A200-43E5-9BE0-0CAC5B9B7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BF73-BEBA-44D5-8FA8-168CE037579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EFE7-988F-4774-B9EC-988D56A56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406D-B6E2-4954-8C86-5314B1B25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54E2-409E-458E-9701-A610DDD6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9822" y="649480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2715386" y="2839336"/>
            <a:ext cx="8926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Projekt</a:t>
            </a:r>
            <a:r>
              <a:rPr lang="en-US" dirty="0"/>
              <a:t>: </a:t>
            </a:r>
            <a:r>
              <a:rPr lang="en-US" b="1" dirty="0" err="1"/>
              <a:t>Izbo</a:t>
            </a:r>
            <a:r>
              <a:rPr lang="sl-SI" b="1" dirty="0"/>
              <a:t>r Ž</a:t>
            </a:r>
            <a:r>
              <a:rPr lang="en-US" b="1" dirty="0" err="1"/>
              <a:t>upanovega</a:t>
            </a:r>
            <a:r>
              <a:rPr lang="en-US" b="1" dirty="0"/>
              <a:t> vina M</a:t>
            </a:r>
            <a:r>
              <a:rPr lang="sl-SI" b="1" dirty="0" err="1"/>
              <a:t>estne</a:t>
            </a:r>
            <a:r>
              <a:rPr lang="sl-SI" b="1" dirty="0"/>
              <a:t> občine Nova Gorica</a:t>
            </a:r>
            <a:r>
              <a:rPr lang="en-US" b="1" dirty="0"/>
              <a:t> za 202</a:t>
            </a:r>
            <a:r>
              <a:rPr lang="sl-SI" b="1" dirty="0"/>
              <a:t>3</a:t>
            </a:r>
          </a:p>
          <a:p>
            <a:endParaRPr lang="en-US" b="1" dirty="0"/>
          </a:p>
          <a:p>
            <a:endParaRPr lang="sl-SI" dirty="0"/>
          </a:p>
          <a:p>
            <a:r>
              <a:rPr lang="en-US" dirty="0" err="1"/>
              <a:t>Izvajalec</a:t>
            </a:r>
            <a:r>
              <a:rPr lang="en-US" dirty="0"/>
              <a:t>:</a:t>
            </a:r>
            <a:r>
              <a:rPr lang="sl-SI" dirty="0"/>
              <a:t>	</a:t>
            </a:r>
            <a:r>
              <a:rPr lang="en-US" b="1" dirty="0"/>
              <a:t>Zavod </a:t>
            </a:r>
            <a:r>
              <a:rPr lang="en-US" b="1" dirty="0" err="1"/>
              <a:t>Konzorcij</a:t>
            </a:r>
            <a:r>
              <a:rPr lang="en-US" b="1" dirty="0"/>
              <a:t> </a:t>
            </a:r>
            <a:r>
              <a:rPr lang="en-US" b="1" dirty="0" err="1"/>
              <a:t>vinarjev</a:t>
            </a:r>
            <a:r>
              <a:rPr lang="en-US" b="1" dirty="0"/>
              <a:t> </a:t>
            </a:r>
            <a:r>
              <a:rPr lang="sl-SI" b="1" dirty="0"/>
              <a:t>V</a:t>
            </a:r>
            <a:r>
              <a:rPr lang="en-US" b="1" dirty="0" err="1"/>
              <a:t>ipavske</a:t>
            </a:r>
            <a:r>
              <a:rPr lang="en-US" b="1" dirty="0"/>
              <a:t> doline</a:t>
            </a:r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endParaRPr lang="en-US" b="1" dirty="0"/>
          </a:p>
          <a:p>
            <a:r>
              <a:rPr lang="en-US" dirty="0" err="1"/>
              <a:t>Kraj</a:t>
            </a:r>
            <a:r>
              <a:rPr lang="en-US" dirty="0"/>
              <a:t> in datum</a:t>
            </a:r>
            <a:r>
              <a:rPr lang="sl-SI" dirty="0"/>
              <a:t>:</a:t>
            </a:r>
            <a:r>
              <a:rPr lang="en-US" dirty="0"/>
              <a:t> </a:t>
            </a:r>
            <a:r>
              <a:rPr lang="sl-SI" b="1" dirty="0"/>
              <a:t>Zalošče</a:t>
            </a:r>
            <a:r>
              <a:rPr lang="en-US" b="1" dirty="0"/>
              <a:t>, </a:t>
            </a:r>
            <a:r>
              <a:rPr lang="sl-SI" b="1" dirty="0"/>
              <a:t>23</a:t>
            </a:r>
            <a:r>
              <a:rPr lang="en-US" b="1" dirty="0"/>
              <a:t>.</a:t>
            </a:r>
            <a:r>
              <a:rPr lang="sl-SI" b="1" dirty="0"/>
              <a:t> 3</a:t>
            </a:r>
            <a:r>
              <a:rPr lang="en-US" b="1" dirty="0"/>
              <a:t>.</a:t>
            </a:r>
            <a:r>
              <a:rPr lang="sl-SI" b="1" dirty="0"/>
              <a:t> </a:t>
            </a:r>
            <a:r>
              <a:rPr lang="en-US" b="1" dirty="0"/>
              <a:t>202</a:t>
            </a:r>
            <a:r>
              <a:rPr lang="sl-SI" b="1" dirty="0"/>
              <a:t>3</a:t>
            </a:r>
          </a:p>
          <a:p>
            <a:endParaRPr lang="en-US" b="1" dirty="0"/>
          </a:p>
          <a:p>
            <a:pPr lvl="1"/>
            <a:endParaRPr lang="sl-SI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9981F1-63F6-42C2-B097-81708ECE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20" y="2567540"/>
            <a:ext cx="23406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EE97F548-319D-31E6-17D1-771CF0300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0114" y="649480"/>
            <a:ext cx="1500858" cy="15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3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612" y="681871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632854" y="2936872"/>
            <a:ext cx="8926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/>
              <a:t>Število sodelujočih vinarjev</a:t>
            </a:r>
            <a:r>
              <a:rPr lang="en-US" b="1" dirty="0"/>
              <a:t>:</a:t>
            </a:r>
            <a:r>
              <a:rPr lang="sl-SI" b="1" dirty="0"/>
              <a:t> 14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SKUPNO ŠTEVILO VIN: 44 </a:t>
            </a:r>
          </a:p>
          <a:p>
            <a:pPr algn="ctr"/>
            <a:endParaRPr lang="en-US" b="1" dirty="0"/>
          </a:p>
          <a:p>
            <a:pPr algn="ctr"/>
            <a:r>
              <a:rPr lang="sl-SI" b="1" dirty="0"/>
              <a:t>Število penin</a:t>
            </a:r>
            <a:r>
              <a:rPr lang="en-US" b="1" dirty="0"/>
              <a:t>:</a:t>
            </a:r>
            <a:r>
              <a:rPr lang="sl-SI" b="1" dirty="0"/>
              <a:t>  6 </a:t>
            </a:r>
          </a:p>
          <a:p>
            <a:pPr algn="ctr"/>
            <a:endParaRPr lang="en-US" b="1" dirty="0"/>
          </a:p>
          <a:p>
            <a:pPr algn="ctr"/>
            <a:r>
              <a:rPr lang="sl-SI" b="1" dirty="0"/>
              <a:t>Število belih vin </a:t>
            </a:r>
            <a:r>
              <a:rPr lang="en-US" b="1" dirty="0"/>
              <a:t>:</a:t>
            </a:r>
            <a:r>
              <a:rPr lang="sl-SI" b="1" dirty="0"/>
              <a:t>26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Število rdečih vin </a:t>
            </a:r>
            <a:r>
              <a:rPr lang="en-US" b="1" dirty="0"/>
              <a:t>:</a:t>
            </a:r>
            <a:r>
              <a:rPr lang="sl-SI" b="1" dirty="0"/>
              <a:t>12</a:t>
            </a:r>
          </a:p>
          <a:p>
            <a:endParaRPr lang="sl-SI" b="1" dirty="0"/>
          </a:p>
          <a:p>
            <a:endParaRPr lang="en-US" b="1" dirty="0"/>
          </a:p>
          <a:p>
            <a:pPr lvl="1"/>
            <a:endParaRPr lang="sl-SI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9981F1-63F6-42C2-B097-81708ECE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20" y="2567540"/>
            <a:ext cx="23406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88456732-6939-4ED8-5A6A-0FC0DEB66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9215" y="681871"/>
            <a:ext cx="1499746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3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969" y="673127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2340764" y="1719952"/>
            <a:ext cx="892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b="1" dirty="0"/>
              <a:t>Strokovna ocenjevalna k</a:t>
            </a:r>
            <a:r>
              <a:rPr lang="en-US" b="1" dirty="0" err="1"/>
              <a:t>omisija</a:t>
            </a:r>
            <a:r>
              <a:rPr lang="sl-SI" b="1" dirty="0"/>
              <a:t> prvi krog</a:t>
            </a:r>
            <a:r>
              <a:rPr lang="en-US" b="1" dirty="0"/>
              <a:t>:</a:t>
            </a:r>
            <a:endParaRPr lang="sl-SI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0CD82-B4AA-439A-9F77-4A2942C21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96111"/>
              </p:ext>
            </p:extLst>
          </p:nvPr>
        </p:nvGraphicFramePr>
        <p:xfrm>
          <a:off x="2369357" y="2465914"/>
          <a:ext cx="8323390" cy="4186227"/>
        </p:xfrm>
        <a:graphic>
          <a:graphicData uri="http://schemas.openxmlformats.org/drawingml/2006/table">
            <a:tbl>
              <a:tblPr/>
              <a:tblGrid>
                <a:gridCol w="2329449">
                  <a:extLst>
                    <a:ext uri="{9D8B030D-6E8A-4147-A177-3AD203B41FA5}">
                      <a16:colId xmlns:a16="http://schemas.microsoft.com/office/drawing/2014/main" val="3030174685"/>
                    </a:ext>
                  </a:extLst>
                </a:gridCol>
                <a:gridCol w="2936354">
                  <a:extLst>
                    <a:ext uri="{9D8B030D-6E8A-4147-A177-3AD203B41FA5}">
                      <a16:colId xmlns:a16="http://schemas.microsoft.com/office/drawing/2014/main" val="1788010297"/>
                    </a:ext>
                  </a:extLst>
                </a:gridCol>
                <a:gridCol w="3057587">
                  <a:extLst>
                    <a:ext uri="{9D8B030D-6E8A-4147-A177-3AD203B41FA5}">
                      <a16:colId xmlns:a16="http://schemas.microsoft.com/office/drawing/2014/main" val="659710042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r>
                        <a:rPr lang="sl-SI" sz="1100" b="1" dirty="0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 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Roboto"/>
                        </a:rPr>
                        <a:t>Vloga</a:t>
                      </a:r>
                      <a:endParaRPr lang="en-US" sz="110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In</a:t>
                      </a:r>
                      <a:r>
                        <a:rPr lang="sl-SI" sz="1100" b="1" dirty="0">
                          <a:effectLst/>
                          <a:latin typeface="Roboto"/>
                        </a:rPr>
                        <a:t>s</a:t>
                      </a:r>
                      <a:r>
                        <a:rPr lang="en-US" sz="1100" b="1" dirty="0" err="1">
                          <a:effectLst/>
                          <a:latin typeface="Roboto"/>
                        </a:rPr>
                        <a:t>titucija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56508"/>
                  </a:ext>
                </a:extLst>
              </a:tr>
              <a:tr h="836796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Dr. Dean Bavčar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Predsednik komisije,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27012"/>
                  </a:ext>
                </a:extLst>
              </a:tr>
              <a:tr h="669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Roboto"/>
                        </a:rPr>
                        <a:t>dr.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Klemen Lisjak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vinarstva –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42509"/>
                  </a:ext>
                </a:extLst>
              </a:tr>
              <a:tr h="669437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 Ivan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Žezlina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vinogradništva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-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KGZ Nova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694741"/>
                  </a:ext>
                </a:extLst>
              </a:tr>
              <a:tr h="669437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Mojca Mavrič Štrukelj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vi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nogradništva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KGZ Nova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117337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Nika Gregorič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Enolog-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Vipava 1894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dirty="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014296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Tadej Kavčič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42735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Matej Žabar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47824"/>
                  </a:ext>
                </a:extLst>
              </a:tr>
            </a:tbl>
          </a:graphicData>
        </a:graphic>
      </p:graphicFrame>
      <p:pic>
        <p:nvPicPr>
          <p:cNvPr id="4" name="Grafika 3">
            <a:extLst>
              <a:ext uri="{FF2B5EF4-FFF2-40B4-BE49-F238E27FC236}">
                <a16:creationId xmlns:a16="http://schemas.microsoft.com/office/drawing/2014/main" id="{7ABB2E5E-FC00-A72B-1F0E-65E774DDB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0114" y="727145"/>
            <a:ext cx="1366534" cy="13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4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027" y="28598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192" y="313859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72358" y="1202441"/>
            <a:ext cx="892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b="1" dirty="0"/>
              <a:t>Strokovna ocenjevalna k</a:t>
            </a:r>
            <a:r>
              <a:rPr lang="en-US" b="1" dirty="0" err="1"/>
              <a:t>omisija</a:t>
            </a:r>
            <a:r>
              <a:rPr lang="sl-SI" b="1" dirty="0"/>
              <a:t> finalni izbor</a:t>
            </a:r>
            <a:r>
              <a:rPr lang="en-US" b="1" dirty="0"/>
              <a:t>:</a:t>
            </a:r>
            <a:endParaRPr lang="sl-SI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C0CD82-B4AA-439A-9F77-4A2942C21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13601"/>
              </p:ext>
            </p:extLst>
          </p:nvPr>
        </p:nvGraphicFramePr>
        <p:xfrm>
          <a:off x="1472541" y="1818112"/>
          <a:ext cx="8509235" cy="4753905"/>
        </p:xfrm>
        <a:graphic>
          <a:graphicData uri="http://schemas.openxmlformats.org/drawingml/2006/table">
            <a:tbl>
              <a:tblPr/>
              <a:tblGrid>
                <a:gridCol w="1460043">
                  <a:extLst>
                    <a:ext uri="{9D8B030D-6E8A-4147-A177-3AD203B41FA5}">
                      <a16:colId xmlns:a16="http://schemas.microsoft.com/office/drawing/2014/main" val="3030174685"/>
                    </a:ext>
                  </a:extLst>
                </a:gridCol>
                <a:gridCol w="3453308">
                  <a:extLst>
                    <a:ext uri="{9D8B030D-6E8A-4147-A177-3AD203B41FA5}">
                      <a16:colId xmlns:a16="http://schemas.microsoft.com/office/drawing/2014/main" val="1788010297"/>
                    </a:ext>
                  </a:extLst>
                </a:gridCol>
                <a:gridCol w="3595884">
                  <a:extLst>
                    <a:ext uri="{9D8B030D-6E8A-4147-A177-3AD203B41FA5}">
                      <a16:colId xmlns:a16="http://schemas.microsoft.com/office/drawing/2014/main" val="659710042"/>
                    </a:ext>
                  </a:extLst>
                </a:gridCol>
              </a:tblGrid>
              <a:tr h="325042">
                <a:tc>
                  <a:txBody>
                    <a:bodyPr/>
                    <a:lstStyle/>
                    <a:p>
                      <a:r>
                        <a:rPr lang="sl-SI" sz="1100" b="1" dirty="0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 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Roboto"/>
                        </a:rPr>
                        <a:t>Vloga</a:t>
                      </a:r>
                      <a:endParaRPr lang="en-US" sz="110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effectLst/>
                          <a:latin typeface="Roboto"/>
                        </a:rPr>
                        <a:t>In</a:t>
                      </a:r>
                      <a:r>
                        <a:rPr lang="sl-SI" sz="1100" b="1" dirty="0">
                          <a:effectLst/>
                          <a:latin typeface="Roboto"/>
                        </a:rPr>
                        <a:t>s</a:t>
                      </a:r>
                      <a:r>
                        <a:rPr lang="en-US" sz="1100" b="1" dirty="0" err="1">
                          <a:effectLst/>
                          <a:latin typeface="Roboto"/>
                        </a:rPr>
                        <a:t>titucija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56508"/>
                  </a:ext>
                </a:extLst>
              </a:tr>
              <a:tr h="343290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Samo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Turel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Župan MONG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26509"/>
                  </a:ext>
                </a:extLst>
              </a:tr>
              <a:tr h="422851">
                <a:tc>
                  <a:txBody>
                    <a:bodyPr/>
                    <a:lstStyle/>
                    <a:p>
                      <a:r>
                        <a:rPr lang="sl-SI" sz="1100" dirty="0" err="1">
                          <a:effectLst/>
                          <a:latin typeface="Roboto"/>
                        </a:rPr>
                        <a:t>Antron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Harej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Podžupan MONG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85831"/>
                  </a:ext>
                </a:extLst>
              </a:tr>
              <a:tr h="249322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Črtomir Špacapan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direktor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Turistična zveza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24492"/>
                  </a:ext>
                </a:extLst>
              </a:tr>
              <a:tr h="249322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Marko 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Trebušon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Podžupan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Mestna občina Nova Gorica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14936"/>
                  </a:ext>
                </a:extLst>
              </a:tr>
              <a:tr h="258911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Erika Lojk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direktorica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Zavod za turizem Nova Gorica in Vipavska dolina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77250"/>
                  </a:ext>
                </a:extLst>
              </a:tr>
              <a:tr h="258911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Fabijana Medvešček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RRA Severne Primorske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51098"/>
                  </a:ext>
                </a:extLst>
              </a:tr>
              <a:tr h="51782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Dejan Bavčar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Predsednik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komisije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</a:t>
                      </a:r>
                    </a:p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Kmetijski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i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nštitut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Slovenije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27012"/>
                  </a:ext>
                </a:extLst>
              </a:tr>
              <a:tr h="383571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Roboto"/>
                        </a:rPr>
                        <a:t>dr. </a:t>
                      </a:r>
                      <a:r>
                        <a:rPr lang="sl-SI" sz="1100" dirty="0">
                          <a:effectLst/>
                          <a:latin typeface="Roboto"/>
                        </a:rPr>
                        <a:t>Klemen Lisjak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vinarstva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Kmetijski Inštitut Slovenije (KIS)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42509"/>
                  </a:ext>
                </a:extLst>
              </a:tr>
              <a:tr h="364392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Mojca Mavrič Štrukelj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strokovnjak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vi</a:t>
                      </a:r>
                      <a:r>
                        <a:rPr lang="sl-SI" sz="1100" dirty="0" err="1">
                          <a:effectLst/>
                          <a:latin typeface="Roboto"/>
                        </a:rPr>
                        <a:t>inogradništva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–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predstavnik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pooblaščene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inštitucije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uradni</a:t>
                      </a:r>
                      <a:r>
                        <a:rPr lang="en-US" sz="110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KGZ Nova Gorica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117337"/>
                  </a:ext>
                </a:extLst>
              </a:tr>
              <a:tr h="364393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dr. Ivan Žezlina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strokovnjak vinogradništva - predstavnik pooblaščene inštitucije, uradni degustator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KGZ Nova Gorica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67786"/>
                  </a:ext>
                </a:extLst>
              </a:tr>
              <a:tr h="325042"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Nika Gregorič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Enolog -</a:t>
                      </a:r>
                      <a:r>
                        <a:rPr lang="en-US" sz="1100" dirty="0" err="1">
                          <a:effectLst/>
                          <a:latin typeface="Roboto"/>
                        </a:rPr>
                        <a:t>degustator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100" dirty="0">
                          <a:effectLst/>
                          <a:latin typeface="Roboto"/>
                        </a:rPr>
                        <a:t>Vipava 1984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  <a:p>
                      <a:r>
                        <a:rPr lang="en-US" sz="1100" dirty="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014296"/>
                  </a:ext>
                </a:extLst>
              </a:tr>
              <a:tr h="325042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Tadej Kavčič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Pridelovalec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42735"/>
                  </a:ext>
                </a:extLst>
              </a:tr>
              <a:tr h="325042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Matej Žabar</a:t>
                      </a:r>
                    </a:p>
                    <a:p>
                      <a:r>
                        <a:rPr lang="en-US" sz="1100">
                          <a:effectLst/>
                          <a:latin typeface="Roboto"/>
                        </a:rPr>
                        <a:t> 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Roboto"/>
                        </a:rPr>
                        <a:t>Vinar (predstavnik pridelovalcev)</a:t>
                      </a: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Roboto"/>
                        </a:rPr>
                        <a:t>Pridelovalec</a:t>
                      </a:r>
                      <a:endParaRPr lang="en-US" sz="1100" dirty="0">
                        <a:effectLst/>
                        <a:latin typeface="Roboto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47824"/>
                  </a:ext>
                </a:extLst>
              </a:tr>
            </a:tbl>
          </a:graphicData>
        </a:graphic>
      </p:graphicFrame>
      <p:pic>
        <p:nvPicPr>
          <p:cNvPr id="4" name="Grafika 3">
            <a:extLst>
              <a:ext uri="{FF2B5EF4-FFF2-40B4-BE49-F238E27FC236}">
                <a16:creationId xmlns:a16="http://schemas.microsoft.com/office/drawing/2014/main" id="{7EF5BE69-8B51-4751-DBDC-0E7E3F6B0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3241" y="285982"/>
            <a:ext cx="1378123" cy="13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9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1520945" y="1633856"/>
            <a:ext cx="942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3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623" y="60686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1772302" y="2177157"/>
            <a:ext cx="8926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1. </a:t>
            </a:r>
            <a:r>
              <a:rPr lang="en-US" b="1" i="1" u="sng" dirty="0"/>
              <a:t>ŽUPANOV</a:t>
            </a:r>
            <a:r>
              <a:rPr lang="sl-SI" b="1" i="1" u="sng" dirty="0"/>
              <a:t>A</a:t>
            </a:r>
            <a:r>
              <a:rPr lang="en-US" b="1" i="1" u="sng" dirty="0"/>
              <a:t> </a:t>
            </a:r>
            <a:r>
              <a:rPr lang="sl-SI" b="1" i="1" u="sng" dirty="0"/>
              <a:t>PENINA </a:t>
            </a:r>
            <a:r>
              <a:rPr lang="en-US" b="1" i="1" u="sng" dirty="0"/>
              <a:t>MESTNE OBČINE NOVA GORICA ZA LETO 202</a:t>
            </a:r>
            <a:r>
              <a:rPr lang="sl-SI" b="1" i="1" u="sng" dirty="0"/>
              <a:t>3</a:t>
            </a:r>
            <a:r>
              <a:rPr lang="en-US" b="1" i="1" u="sng" dirty="0"/>
              <a:t>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PENINA CARMI </a:t>
            </a:r>
            <a:r>
              <a:rPr lang="en-US" b="1" dirty="0"/>
              <a:t>20</a:t>
            </a:r>
            <a:r>
              <a:rPr lang="sl-SI" b="1" dirty="0"/>
              <a:t>20 – VINA COLJA</a:t>
            </a:r>
          </a:p>
          <a:p>
            <a:pPr algn="ctr"/>
            <a:r>
              <a:rPr lang="sl-SI" cap="all" dirty="0"/>
              <a:t>Steske 11, 5295 </a:t>
            </a:r>
            <a:r>
              <a:rPr lang="sl-SI" dirty="0"/>
              <a:t>Branik</a:t>
            </a:r>
            <a:endParaRPr lang="sl-SI" b="1" i="1" u="sng" dirty="0"/>
          </a:p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2. </a:t>
            </a:r>
            <a:r>
              <a:rPr lang="en-US" b="1" i="1" u="sng" dirty="0"/>
              <a:t>ŽUPANOVO BELO VINO MESTNE OBČINE NOVA GORICA ZA LETO 202</a:t>
            </a:r>
            <a:r>
              <a:rPr lang="sl-SI" b="1" i="1" u="sng" dirty="0"/>
              <a:t>3: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CHARDONNAY </a:t>
            </a:r>
            <a:r>
              <a:rPr lang="en-US" b="1" dirty="0"/>
              <a:t>20</a:t>
            </a:r>
            <a:r>
              <a:rPr lang="sl-SI" b="1" dirty="0"/>
              <a:t>21 </a:t>
            </a:r>
            <a:r>
              <a:rPr lang="en-US" b="1" dirty="0"/>
              <a:t>– </a:t>
            </a:r>
            <a:r>
              <a:rPr lang="sl-SI" b="1" dirty="0"/>
              <a:t>KMETIJA KRALJIČ</a:t>
            </a:r>
            <a:endParaRPr lang="en-US" dirty="0"/>
          </a:p>
          <a:p>
            <a:pPr algn="ctr"/>
            <a:r>
              <a:rPr lang="en-US" dirty="0"/>
              <a:t>Tabor 1/a</a:t>
            </a:r>
            <a:r>
              <a:rPr lang="sl-SI" dirty="0"/>
              <a:t>, </a:t>
            </a:r>
            <a:r>
              <a:rPr lang="en-US" dirty="0"/>
              <a:t>529</a:t>
            </a:r>
            <a:r>
              <a:rPr lang="sl-SI" dirty="0"/>
              <a:t>4</a:t>
            </a:r>
            <a:r>
              <a:rPr lang="en-US" dirty="0"/>
              <a:t> </a:t>
            </a:r>
            <a:r>
              <a:rPr lang="sl-SI" dirty="0"/>
              <a:t>Dornberk</a:t>
            </a:r>
            <a:endParaRPr lang="sl-SI" b="1" i="1" u="sng" dirty="0"/>
          </a:p>
          <a:p>
            <a:pPr marL="342900" indent="-342900">
              <a:buAutoNum type="arabicPeriod"/>
            </a:pPr>
            <a:endParaRPr lang="sl-SI" b="1" i="1" u="sng" dirty="0"/>
          </a:p>
          <a:p>
            <a:r>
              <a:rPr lang="sl-SI" b="1" i="1" dirty="0"/>
              <a:t>3. </a:t>
            </a:r>
            <a:r>
              <a:rPr lang="sl-SI" b="1" i="1" u="sng" dirty="0"/>
              <a:t>ŽUPANOV IZBOR AVTOHTONE SORTE  </a:t>
            </a:r>
            <a:r>
              <a:rPr lang="en-US" b="1" i="1" u="sng" dirty="0"/>
              <a:t>MESTNE OBČINE NOVA GORICA ZA LETO 202</a:t>
            </a:r>
            <a:r>
              <a:rPr lang="sl-SI" b="1" i="1" u="sng" dirty="0"/>
              <a:t>3:</a:t>
            </a:r>
          </a:p>
          <a:p>
            <a:r>
              <a:rPr lang="sl-SI" b="1" dirty="0"/>
              <a:t>			</a:t>
            </a:r>
          </a:p>
          <a:p>
            <a:r>
              <a:rPr lang="sl-SI" b="1" dirty="0"/>
              <a:t>			REBULA </a:t>
            </a:r>
            <a:r>
              <a:rPr lang="sl-SI" b="1" dirty="0" err="1"/>
              <a:t>Barkola</a:t>
            </a:r>
            <a:r>
              <a:rPr lang="sl-SI" b="1" dirty="0"/>
              <a:t> </a:t>
            </a:r>
            <a:r>
              <a:rPr lang="en-US" b="1" dirty="0"/>
              <a:t>20</a:t>
            </a:r>
            <a:r>
              <a:rPr lang="sl-SI" b="1" dirty="0"/>
              <a:t>21 </a:t>
            </a:r>
            <a:r>
              <a:rPr lang="en-US" b="1" dirty="0"/>
              <a:t>– </a:t>
            </a:r>
            <a:r>
              <a:rPr lang="sl-SI" b="1" dirty="0"/>
              <a:t>KMETIJA BARKOLA</a:t>
            </a:r>
            <a:endParaRPr lang="en-US" dirty="0"/>
          </a:p>
          <a:p>
            <a:pPr algn="ctr"/>
            <a:r>
              <a:rPr lang="en-US" b="1" cap="all" dirty="0"/>
              <a:t> </a:t>
            </a:r>
            <a:r>
              <a:rPr lang="sl-SI" cap="all" dirty="0"/>
              <a:t>Draga 2</a:t>
            </a:r>
            <a:r>
              <a:rPr lang="en-US" cap="all" dirty="0"/>
              <a:t>,</a:t>
            </a:r>
            <a:r>
              <a:rPr lang="en-US" dirty="0"/>
              <a:t>  529</a:t>
            </a:r>
            <a:r>
              <a:rPr lang="sl-SI" dirty="0"/>
              <a:t>4</a:t>
            </a:r>
            <a:r>
              <a:rPr lang="en-US" dirty="0"/>
              <a:t> </a:t>
            </a:r>
            <a:r>
              <a:rPr lang="sl-SI" dirty="0"/>
              <a:t>Dornberk</a:t>
            </a:r>
            <a:endParaRPr lang="en-US" dirty="0"/>
          </a:p>
          <a:p>
            <a:endParaRPr lang="en-US" dirty="0"/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94529D02-ED92-B343-62D0-9E676B882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89014" y="512531"/>
            <a:ext cx="1366535" cy="136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1647843" y="1903246"/>
            <a:ext cx="942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3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623" y="606862"/>
            <a:ext cx="1366534" cy="1296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49" y="727145"/>
            <a:ext cx="1447215" cy="10685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8E1F-DD58-499E-A622-144CDC455934}"/>
              </a:ext>
            </a:extLst>
          </p:cNvPr>
          <p:cNvSpPr txBox="1"/>
          <p:nvPr/>
        </p:nvSpPr>
        <p:spPr>
          <a:xfrm>
            <a:off x="2195708" y="2610683"/>
            <a:ext cx="8926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/>
              <a:t>4. </a:t>
            </a:r>
            <a:r>
              <a:rPr lang="en-US" b="1" i="1" u="sng" dirty="0"/>
              <a:t>ŽUPANOVO RDEČE VINO MESTNE OBČINE NOVA GORICA ZA LETO 202</a:t>
            </a:r>
            <a:r>
              <a:rPr lang="sl-SI" b="1" i="1" u="sng" dirty="0"/>
              <a:t>3</a:t>
            </a:r>
            <a:r>
              <a:rPr lang="en-US" b="1" i="1" u="sng" dirty="0"/>
              <a:t>: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/>
              <a:t>CABERNET SAUVIGNON </a:t>
            </a:r>
            <a:r>
              <a:rPr lang="en-US" b="1" dirty="0"/>
              <a:t>20</a:t>
            </a:r>
            <a:r>
              <a:rPr lang="sl-SI" b="1" dirty="0"/>
              <a:t>18 </a:t>
            </a:r>
            <a:r>
              <a:rPr lang="en-US" b="1" dirty="0"/>
              <a:t>– </a:t>
            </a:r>
            <a:r>
              <a:rPr lang="sl-SI" b="1" dirty="0"/>
              <a:t>VINA ZGONIK</a:t>
            </a:r>
            <a:endParaRPr lang="en-US" dirty="0"/>
          </a:p>
          <a:p>
            <a:pPr algn="ctr"/>
            <a:r>
              <a:rPr lang="en-US" b="1" cap="all" dirty="0"/>
              <a:t> </a:t>
            </a:r>
            <a:r>
              <a:rPr lang="sl-SI" cap="all" dirty="0"/>
              <a:t>Branik 16, 5295 </a:t>
            </a:r>
            <a:r>
              <a:rPr lang="sl-SI" dirty="0"/>
              <a:t>Branik</a:t>
            </a:r>
            <a:br>
              <a:rPr lang="en-US" dirty="0"/>
            </a:br>
            <a:endParaRPr lang="en-US" dirty="0"/>
          </a:p>
          <a:p>
            <a:r>
              <a:rPr lang="sl-SI" b="1" i="1" dirty="0"/>
              <a:t>5. </a:t>
            </a:r>
            <a:r>
              <a:rPr lang="en-US" b="1" i="1" u="sng" dirty="0"/>
              <a:t>ŽUPANOV RDEČI IZBOR MESTNE OBČINE NOVA GORICA  ZA LETO 202</a:t>
            </a:r>
            <a:r>
              <a:rPr lang="sl-SI" b="1" i="1" u="sng" dirty="0"/>
              <a:t>3:</a:t>
            </a:r>
            <a:endParaRPr lang="en-US" b="1" i="1" u="sng" dirty="0"/>
          </a:p>
          <a:p>
            <a:pPr algn="ctr"/>
            <a:endParaRPr lang="sl-SI" b="1" dirty="0"/>
          </a:p>
          <a:p>
            <a:pPr algn="ctr"/>
            <a:r>
              <a:rPr lang="sl-SI" b="1" dirty="0"/>
              <a:t>RDEČA ZVRST </a:t>
            </a:r>
            <a:r>
              <a:rPr lang="sl-SI" b="1" dirty="0" err="1"/>
              <a:t>Valentinus</a:t>
            </a:r>
            <a:r>
              <a:rPr lang="sl-SI" b="1" dirty="0"/>
              <a:t> 2019 – POSESTVO BERCE</a:t>
            </a:r>
            <a:br>
              <a:rPr lang="en-US" dirty="0"/>
            </a:br>
            <a:r>
              <a:rPr lang="sl-SI" dirty="0"/>
              <a:t>Draga 20a , 5294 Dornberk</a:t>
            </a:r>
            <a:endParaRPr lang="en-US" dirty="0"/>
          </a:p>
          <a:p>
            <a:r>
              <a:rPr lang="en-US" dirty="0"/>
              <a:t>  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487C3751-61CC-65EA-7C03-486E0F803E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14122" y="694707"/>
            <a:ext cx="1380575" cy="138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8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572" y="111367"/>
            <a:ext cx="791688" cy="7510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5" y="24546"/>
            <a:ext cx="1070973" cy="7907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9B9C264-5488-43CB-B7A8-17E2629AE7D7}"/>
              </a:ext>
            </a:extLst>
          </p:cNvPr>
          <p:cNvSpPr txBox="1"/>
          <p:nvPr/>
        </p:nvSpPr>
        <p:spPr>
          <a:xfrm>
            <a:off x="1449565" y="1107833"/>
            <a:ext cx="9429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3</a:t>
            </a:r>
          </a:p>
          <a:p>
            <a:pPr algn="ctr"/>
            <a:r>
              <a:rPr lang="sl-SI" dirty="0"/>
              <a:t>FINALNI IZBOR 13 DEGUSTATORJEV</a:t>
            </a:r>
            <a:r>
              <a:rPr lang="it-IT" dirty="0"/>
              <a:t> 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191FF9-0CAF-4A75-B323-7C0A0B2EC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81546"/>
              </p:ext>
            </p:extLst>
          </p:nvPr>
        </p:nvGraphicFramePr>
        <p:xfrm>
          <a:off x="804837" y="3429000"/>
          <a:ext cx="10515600" cy="1411306"/>
        </p:xfrm>
        <a:graphic>
          <a:graphicData uri="http://schemas.openxmlformats.org/drawingml/2006/table">
            <a:tbl>
              <a:tblPr/>
              <a:tblGrid>
                <a:gridCol w="1883019">
                  <a:extLst>
                    <a:ext uri="{9D8B030D-6E8A-4147-A177-3AD203B41FA5}">
                      <a16:colId xmlns:a16="http://schemas.microsoft.com/office/drawing/2014/main" val="391259840"/>
                    </a:ext>
                  </a:extLst>
                </a:gridCol>
                <a:gridCol w="1769651">
                  <a:extLst>
                    <a:ext uri="{9D8B030D-6E8A-4147-A177-3AD203B41FA5}">
                      <a16:colId xmlns:a16="http://schemas.microsoft.com/office/drawing/2014/main" val="4068723848"/>
                    </a:ext>
                  </a:extLst>
                </a:gridCol>
                <a:gridCol w="1650753">
                  <a:extLst>
                    <a:ext uri="{9D8B030D-6E8A-4147-A177-3AD203B41FA5}">
                      <a16:colId xmlns:a16="http://schemas.microsoft.com/office/drawing/2014/main" val="1673726113"/>
                    </a:ext>
                  </a:extLst>
                </a:gridCol>
                <a:gridCol w="1459963">
                  <a:extLst>
                    <a:ext uri="{9D8B030D-6E8A-4147-A177-3AD203B41FA5}">
                      <a16:colId xmlns:a16="http://schemas.microsoft.com/office/drawing/2014/main" val="37476702"/>
                    </a:ext>
                  </a:extLst>
                </a:gridCol>
                <a:gridCol w="1584391">
                  <a:extLst>
                    <a:ext uri="{9D8B030D-6E8A-4147-A177-3AD203B41FA5}">
                      <a16:colId xmlns:a16="http://schemas.microsoft.com/office/drawing/2014/main" val="596112133"/>
                    </a:ext>
                  </a:extLst>
                </a:gridCol>
                <a:gridCol w="2167823">
                  <a:extLst>
                    <a:ext uri="{9D8B030D-6E8A-4147-A177-3AD203B41FA5}">
                      <a16:colId xmlns:a16="http://schemas.microsoft.com/office/drawing/2014/main" val="2161270843"/>
                    </a:ext>
                  </a:extLst>
                </a:gridCol>
              </a:tblGrid>
              <a:tr h="17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FINALNI IZBOR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98251"/>
                  </a:ext>
                </a:extLst>
              </a:tr>
              <a:tr h="249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ŽUPANOVO BELO VINO IZBOR 2023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ŽUPANOVO VINO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ŽUP. IZBOR  AVTOHTONE S.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51629"/>
                  </a:ext>
                </a:extLst>
              </a:tr>
              <a:tr h="249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Ime pridelovalca -vino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Kraljič Chardonnay  2021-20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Barkola Chardonnay 2021-22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Bizjak Sauvignon 2022-24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Kraljič Sauvignon 2021-30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Kmetija Barkola Rebula2021-13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30269"/>
                  </a:ext>
                </a:extLst>
              </a:tr>
              <a:tr h="373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Degustator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1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2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3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4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5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9882"/>
                  </a:ext>
                </a:extLst>
              </a:tr>
              <a:tr h="365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KONČNA RAZVRSTITEV</a:t>
                      </a:r>
                    </a:p>
                  </a:txBody>
                  <a:tcPr marL="8302" marR="8302" marT="83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mesto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mesto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mesto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mesto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mesto</a:t>
                      </a:r>
                    </a:p>
                  </a:txBody>
                  <a:tcPr marL="8302" marR="8302" marT="8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407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755EC9-F253-46A7-8BCF-B0FE98987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77927"/>
              </p:ext>
            </p:extLst>
          </p:nvPr>
        </p:nvGraphicFramePr>
        <p:xfrm>
          <a:off x="804837" y="5207016"/>
          <a:ext cx="10515600" cy="1341160"/>
        </p:xfrm>
        <a:graphic>
          <a:graphicData uri="http://schemas.openxmlformats.org/drawingml/2006/table">
            <a:tbl>
              <a:tblPr/>
              <a:tblGrid>
                <a:gridCol w="1967634">
                  <a:extLst>
                    <a:ext uri="{9D8B030D-6E8A-4147-A177-3AD203B41FA5}">
                      <a16:colId xmlns:a16="http://schemas.microsoft.com/office/drawing/2014/main" val="3176295949"/>
                    </a:ext>
                  </a:extLst>
                </a:gridCol>
                <a:gridCol w="1484159">
                  <a:extLst>
                    <a:ext uri="{9D8B030D-6E8A-4147-A177-3AD203B41FA5}">
                      <a16:colId xmlns:a16="http://schemas.microsoft.com/office/drawing/2014/main" val="1807298518"/>
                    </a:ext>
                  </a:extLst>
                </a:gridCol>
                <a:gridCol w="1765249">
                  <a:extLst>
                    <a:ext uri="{9D8B030D-6E8A-4147-A177-3AD203B41FA5}">
                      <a16:colId xmlns:a16="http://schemas.microsoft.com/office/drawing/2014/main" val="341496448"/>
                    </a:ext>
                  </a:extLst>
                </a:gridCol>
                <a:gridCol w="1610649">
                  <a:extLst>
                    <a:ext uri="{9D8B030D-6E8A-4147-A177-3AD203B41FA5}">
                      <a16:colId xmlns:a16="http://schemas.microsoft.com/office/drawing/2014/main" val="2883724586"/>
                    </a:ext>
                  </a:extLst>
                </a:gridCol>
                <a:gridCol w="1641569">
                  <a:extLst>
                    <a:ext uri="{9D8B030D-6E8A-4147-A177-3AD203B41FA5}">
                      <a16:colId xmlns:a16="http://schemas.microsoft.com/office/drawing/2014/main" val="1266963445"/>
                    </a:ext>
                  </a:extLst>
                </a:gridCol>
                <a:gridCol w="2046340">
                  <a:extLst>
                    <a:ext uri="{9D8B030D-6E8A-4147-A177-3AD203B41FA5}">
                      <a16:colId xmlns:a16="http://schemas.microsoft.com/office/drawing/2014/main" val="1449348418"/>
                    </a:ext>
                  </a:extLst>
                </a:gridCol>
              </a:tblGrid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FINALNI IZBOR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12972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ŽUPANOVO RDEČE VINO IZBOR 2023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ŽUPANOVO VINO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 IZBOR 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171954"/>
                  </a:ext>
                </a:extLst>
              </a:tr>
              <a:tr h="253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Ime pridelovalca -vino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Barbera Kraljič 2020-33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Vina Zgonik- Cab.Sauv. 2018-39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 vina zvrst 2021-40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Posestvo Berce Zvrst 2019-42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Vina COLJA zvrst 2018-44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89146"/>
                  </a:ext>
                </a:extLst>
              </a:tr>
              <a:tr h="37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Degustator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1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9390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KONČNA RAZVRSTITEV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mesto</a:t>
                      </a:r>
                    </a:p>
                  </a:txBody>
                  <a:tcPr marL="8435" marR="8435" marT="8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mesto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mesto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mesto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mesto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7952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0B42D4-4EB5-4005-AA3A-E88136B7E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29020"/>
              </p:ext>
            </p:extLst>
          </p:nvPr>
        </p:nvGraphicFramePr>
        <p:xfrm>
          <a:off x="1524000" y="2028337"/>
          <a:ext cx="9144000" cy="1200150"/>
        </p:xfrm>
        <a:graphic>
          <a:graphicData uri="http://schemas.openxmlformats.org/drawingml/2006/table">
            <a:tbl>
              <a:tblPr/>
              <a:tblGrid>
                <a:gridCol w="1523471">
                  <a:extLst>
                    <a:ext uri="{9D8B030D-6E8A-4147-A177-3AD203B41FA5}">
                      <a16:colId xmlns:a16="http://schemas.microsoft.com/office/drawing/2014/main" val="158397083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2623710802"/>
                    </a:ext>
                  </a:extLst>
                </a:gridCol>
                <a:gridCol w="3516679">
                  <a:extLst>
                    <a:ext uri="{9D8B030D-6E8A-4147-A177-3AD203B41FA5}">
                      <a16:colId xmlns:a16="http://schemas.microsoft.com/office/drawing/2014/main" val="4154727237"/>
                    </a:ext>
                  </a:extLst>
                </a:gridCol>
                <a:gridCol w="2056686">
                  <a:extLst>
                    <a:ext uri="{9D8B030D-6E8A-4147-A177-3AD203B41FA5}">
                      <a16:colId xmlns:a16="http://schemas.microsoft.com/office/drawing/2014/main" val="290277276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FINALNI IZBOR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4924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Penina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1905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Ime pridelovalca -vino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ŽUPANOVA PENINA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1771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Degustator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3-Colja Chardonnay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4 Čotar Chardonnay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Vzorec št. 2 Slejko Sauvignon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77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4042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KONČNA RAZVRSTITEV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1.mesto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3.mesto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2.mesto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991548"/>
                  </a:ext>
                </a:extLst>
              </a:tr>
            </a:tbl>
          </a:graphicData>
        </a:graphic>
      </p:graphicFrame>
      <p:pic>
        <p:nvPicPr>
          <p:cNvPr id="3" name="Grafika 2">
            <a:extLst>
              <a:ext uri="{FF2B5EF4-FFF2-40B4-BE49-F238E27FC236}">
                <a16:creationId xmlns:a16="http://schemas.microsoft.com/office/drawing/2014/main" id="{3A1C7A6F-DF87-BE67-4E90-425D8B8B5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4315" y="84247"/>
            <a:ext cx="923330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8B5326-3AA3-4D0E-8572-0DFE77A0FCC6}"/>
              </a:ext>
            </a:extLst>
          </p:cNvPr>
          <p:cNvSpPr txBox="1"/>
          <p:nvPr/>
        </p:nvSpPr>
        <p:spPr>
          <a:xfrm>
            <a:off x="464169" y="1674674"/>
            <a:ext cx="2802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sl-SI" dirty="0"/>
              <a:t>REZULTATI</a:t>
            </a:r>
            <a:r>
              <a:rPr lang="it-IT" dirty="0"/>
              <a:t> JAVN</a:t>
            </a:r>
            <a:r>
              <a:rPr lang="sl-SI" dirty="0"/>
              <a:t>EGA </a:t>
            </a:r>
            <a:r>
              <a:rPr lang="it-IT" dirty="0"/>
              <a:t>NATEČAJ</a:t>
            </a:r>
            <a:r>
              <a:rPr lang="sl-SI" dirty="0"/>
              <a:t>A</a:t>
            </a:r>
            <a:r>
              <a:rPr lang="it-IT" dirty="0"/>
              <a:t> ZA IZBOR ŽUPANOVEGA VINA MESTNE OBČINE NOVA GORICA 202</a:t>
            </a:r>
            <a:r>
              <a:rPr lang="sl-SI" dirty="0"/>
              <a:t>3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4C5EE2-C01B-4787-A95C-F895A28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827" y="180720"/>
            <a:ext cx="791688" cy="7510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B4816-8741-4F79-A5D5-62175CA7D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38" y="180720"/>
            <a:ext cx="1070973" cy="7907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0AE2756-3D3B-45BA-881F-73AFCFAA0A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3777" y="0"/>
            <a:ext cx="6374057" cy="6858000"/>
          </a:xfrm>
          <a:prstGeom prst="rect">
            <a:avLst/>
          </a:prstGeom>
        </p:spPr>
      </p:pic>
      <p:pic>
        <p:nvPicPr>
          <p:cNvPr id="3" name="Grafika 2">
            <a:extLst>
              <a:ext uri="{FF2B5EF4-FFF2-40B4-BE49-F238E27FC236}">
                <a16:creationId xmlns:a16="http://schemas.microsoft.com/office/drawing/2014/main" id="{BA011296-2C4E-7250-A02A-536B01445A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938" y="3681362"/>
            <a:ext cx="1500858" cy="15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7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742</Words>
  <Application>Microsoft Office PowerPoint</Application>
  <PresentationFormat>Širokozaslonsko</PresentationFormat>
  <Paragraphs>199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Petra Bajec</cp:lastModifiedBy>
  <cp:revision>25</cp:revision>
  <dcterms:created xsi:type="dcterms:W3CDTF">2021-05-05T13:59:36Z</dcterms:created>
  <dcterms:modified xsi:type="dcterms:W3CDTF">2023-04-05T12:15:34Z</dcterms:modified>
</cp:coreProperties>
</file>